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4" r:id="rId5"/>
    <p:sldId id="265" r:id="rId6"/>
    <p:sldId id="266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402A5-439F-41FD-BF44-DD630E7DFB7E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994A7-BDEE-4602-B37C-90398E79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study uses an algorithm that analyzes radar data from the TAASRAD19 dataset to identify thunderstorm cells across 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plane over 9 years. Using the thunderstorm tracks produced we will: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where thunderstorms are most frequent in the Italian Alps.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regions of enhanced thunderstorm initiation.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 thunderstorm propagation and atmospheric predictors.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94A7-BDEE-4602-B37C-90398E79EA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2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TAASRAD19 Dataset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Around 900,000 timesteps over 9 years containing reflectivity data acquired by Trentino South Tyrol Region Civil Protection.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Covers a 240km diameter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NETCDF Data Format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days with precipitation are considered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 of file organization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the NetCDF files are read into python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94A7-BDEE-4602-B37C-90398E79EA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Terrain Mask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a mask developed by the TAASRAD19 team, pixels heavily correlated to terrain clutter are masked out.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Conversion to Lat/Lon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ensure the algorithm can understand the distances between identified cells.</a:t>
            </a:r>
          </a:p>
          <a:p>
            <a:r>
              <a:rPr lang="en-US" dirty="0"/>
              <a:t>Rainfall Rate</a:t>
            </a:r>
          </a:p>
          <a:p>
            <a:r>
              <a:rPr lang="en-US" dirty="0"/>
              <a:t>A = 200</a:t>
            </a:r>
          </a:p>
          <a:p>
            <a:r>
              <a:rPr lang="en-US" dirty="0"/>
              <a:t>B = 1.4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94A7-BDEE-4602-B37C-90398E79EA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algorithm was not originally made for this dataset, therefore a new data importer had to be created.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importer allows the algorithm to understand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distances and timesteps to correctly identify the same cell across multiple timesteps.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cell area and reflectivity threshold filter out non-convective cells.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94A7-BDEE-4602-B37C-90398E79EA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0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importer is still having trouble correlating the same cell across multiple timesteps.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density maps can be plotted, but all 9 years of data must be tracked first.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94A7-BDEE-4602-B37C-90398E79EA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0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algorithm can correctly correlate the same cell across multiple timesteps we can: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Plot initiation frequency, time, and area.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predictors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Windshear, wind direction and speed, and instability to create maps allowing for a more in-depth analysis of storms in the Italian Alps.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why, where, and when storms in the Italian alps are more likely.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994A7-BDEE-4602-B37C-90398E79EA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AD8B-E3F5-4084-A7E1-B9CEE62C2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F868BB-7DCE-4040-9C36-CDE9DBD4D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641C7-377C-46E1-871C-17BE428A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91C3F-7F30-4EB1-AEBB-B2B92287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ABC6-733F-4856-8202-FA73781F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5189B-2EA5-42FD-956A-C93680B4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3F6DF-B652-441B-ACD6-B26AC187F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08705-CB9D-451F-AB55-28140A91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AEB84-DA42-4855-BC44-E63F441E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27A4-D028-4F55-90A7-0580A20C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9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98CC4-9694-4403-8F71-EB8469409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1084B-F037-414A-A021-9029D4C69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0CAC-AAF9-49E0-917B-6EA4BE94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63CFF-D0FA-4E94-802D-FF9AE6C6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FCE77-BAFF-47FC-9796-477B917D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8F25-A7D9-4C0C-8216-C97AF1FF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C30DB-EF50-4E0B-8C65-06E71471B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F0E43-1BD5-4694-818B-EFE87740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A8E34-33AB-4611-827D-2ACDC8E9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E7AEA-9FD9-44ED-9B09-342A57B4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1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3A3A-093E-4BCA-82F1-F41F8721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F84C5-6379-4BD0-99ED-C7D75CBC3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EFDDF-6C64-4BB0-B289-E3EB725B3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1A9B5-B0E3-4AD8-B7BB-718D4479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0B82B-9362-43B8-90DC-3317C451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0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DE7E-C288-4D2C-9495-8E56B101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D0C70-4A3D-47BE-BD87-4922F02944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EB8E2-7913-48BC-935A-FD0D0CE3B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6E7BB-51A8-4C46-9E3D-36C47DA6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2AC49-7AC6-472D-86C8-7867B4AC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B0180-8EA3-4718-B146-8845D5B3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7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08F1-8DA9-4979-8026-B4CB1BE9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AC7F6-D80D-4EA5-90EB-41E89CF0A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0A8FF-7694-46A7-8DB4-1180E9C7C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59F09-33E8-4A06-85FE-F67BBDF22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A81CC-B549-4AE1-9C84-28BDB1FEB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C050A-CE89-41C1-9148-A8130B8B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A2271-ECCA-471B-9F66-DE9EB617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FD96C6-F7E1-4CAD-96EA-404AA8E3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B121-CAB5-4FD2-B6B2-70E1DB03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ED1A6-4524-45C8-A8FF-03CCC78C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61B99-F409-437F-9726-FFF54D31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9CBB8-B1F5-4C32-8A6C-EE7183A8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3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BF840D-C25E-4658-9071-719A9A72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914A82-E6A7-47C0-8FE8-5479E729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EA823-329A-43B7-9C15-81B4D008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D67A-83C8-4693-836C-BC2835310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8477E-17B0-4B49-9C47-D8AADECB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71560-029C-4C26-AC86-072AF02CA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F082-E7C3-421D-9069-32A5ACE5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0B4CB-EE6F-4FCD-88D1-653D97E7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201D2-96EA-486C-A833-83CC39F7C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E383D-C122-4C1B-8278-474B0C92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F88A2-2C33-4D0C-AFC7-2A6362493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DCCE4-DBC6-421E-A85E-C100F65E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33D28-C68A-41F1-BF55-7E408D62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5843-44D1-4887-9796-6606AF45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D4044-F6BE-4137-AD0E-7D1F19AA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98D246-6A46-4169-B27D-7ADC3CA2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F450-ECBA-4AA9-BF67-3ECFDBDA1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6894B-A9D9-4668-8804-43E3D4EA86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A856-A834-43C4-B7D6-F2A21A1D1E47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FD4A5-95B5-4605-8FE3-A8C8C98ED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EEBD-42CE-4359-89DA-98B15D4C0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96C0-9F03-448F-A438-14C4BDC95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8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45478-54C8-46F2-B728-9F51ACCFC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Climatological Analysis of Convection in the Trentino Region of the Italian Alps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66D48-0330-4E6C-BB02-E43A094686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Jackson Macfarlane, Greta Graeler, Curtis James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Embry-Riddle Aeronautical University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Arizona Space Grant Symposium, April 23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5340E-EAD9-4BED-8D60-62C0A8AB0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5" y="5285602"/>
            <a:ext cx="1289050" cy="1377135"/>
          </a:xfrm>
          <a:prstGeom prst="rect">
            <a:avLst/>
          </a:prstGeom>
        </p:spPr>
      </p:pic>
      <p:pic>
        <p:nvPicPr>
          <p:cNvPr id="6" name="Picture 5" descr="AZSGC_sunset">
            <a:extLst>
              <a:ext uri="{FF2B5EF4-FFF2-40B4-BE49-F238E27FC236}">
                <a16:creationId xmlns:a16="http://schemas.microsoft.com/office/drawing/2014/main" id="{E20C39C1-DC32-4086-A9E1-B25C5466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0285412" y="5349875"/>
            <a:ext cx="765175" cy="1312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sa-logo">
            <a:extLst>
              <a:ext uri="{FF2B5EF4-FFF2-40B4-BE49-F238E27FC236}">
                <a16:creationId xmlns:a16="http://schemas.microsoft.com/office/drawing/2014/main" id="{9F6419C5-BB6E-49D8-AF5A-ADEFA1A7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98" y="5559424"/>
            <a:ext cx="1289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90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DFF4-8509-49A0-8078-3E5CEA6E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Problem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308FC-4066-4783-A654-31BBF60A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convection and flash flooding events are common in the European Alps as in many mountainous climates, causing property damage and loss of life.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storms in the Italian Alps using radar data.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rizona NASA Vertical No Text">
            <a:extLst>
              <a:ext uri="{FF2B5EF4-FFF2-40B4-BE49-F238E27FC236}">
                <a16:creationId xmlns:a16="http://schemas.microsoft.com/office/drawing/2014/main" id="{E4682717-5B53-47AC-A181-CBBFE279E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132" y="5581841"/>
            <a:ext cx="838200" cy="11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flooded street with cars and trees&#10;&#10;Description automatically generated with low confidence">
            <a:extLst>
              <a:ext uri="{FF2B5EF4-FFF2-40B4-BE49-F238E27FC236}">
                <a16:creationId xmlns:a16="http://schemas.microsoft.com/office/drawing/2014/main" id="{457157ED-2D6E-447A-801D-AA98E601A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77" y="3779547"/>
            <a:ext cx="2798778" cy="2099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F017E-F63D-4748-B4DB-D601D23B2C13}"/>
              </a:ext>
            </a:extLst>
          </p:cNvPr>
          <p:cNvSpPr txBox="1"/>
          <p:nvPr/>
        </p:nvSpPr>
        <p:spPr>
          <a:xfrm>
            <a:off x="7664770" y="5878631"/>
            <a:ext cx="20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WikiImages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B9D9FB-F8EA-4BB1-BCD3-363EC5881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177" y="1690688"/>
            <a:ext cx="2798778" cy="15859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AF830C-F70D-4741-98FC-3F91E8F020C7}"/>
              </a:ext>
            </a:extLst>
          </p:cNvPr>
          <p:cNvSpPr txBox="1"/>
          <p:nvPr/>
        </p:nvSpPr>
        <p:spPr>
          <a:xfrm>
            <a:off x="6889622" y="3276662"/>
            <a:ext cx="356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Michael Chow/The Republic</a:t>
            </a:r>
          </a:p>
        </p:txBody>
      </p:sp>
    </p:spTree>
    <p:extLst>
      <p:ext uri="{BB962C8B-B14F-4D97-AF65-F5344CB8AC3E}">
        <p14:creationId xmlns:p14="http://schemas.microsoft.com/office/powerpoint/2010/main" val="154731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E211-EB55-439A-BB61-330F1BFA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Handling (3 Phases)</a:t>
            </a:r>
          </a:p>
        </p:txBody>
      </p:sp>
      <p:pic>
        <p:nvPicPr>
          <p:cNvPr id="5" name="Picture 2" descr="Arizona NASA Vertical No Text">
            <a:extLst>
              <a:ext uri="{FF2B5EF4-FFF2-40B4-BE49-F238E27FC236}">
                <a16:creationId xmlns:a16="http://schemas.microsoft.com/office/drawing/2014/main" id="{EA4FCEA5-D8A7-4664-8877-94F4FC8C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132" y="5581841"/>
            <a:ext cx="838200" cy="11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4E4D98-457A-4DD6-AE7C-ACED8089DCA2}"/>
              </a:ext>
            </a:extLst>
          </p:cNvPr>
          <p:cNvSpPr txBox="1">
            <a:spLocks/>
          </p:cNvSpPr>
          <p:nvPr/>
        </p:nvSpPr>
        <p:spPr>
          <a:xfrm>
            <a:off x="4736591" y="1690688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TAASRAD19 dataset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  <a:p>
            <a:pPr lvl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Remove erroneous data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Check data units</a:t>
            </a:r>
          </a:p>
          <a:p>
            <a:pPr marL="457200" lvl="1" indent="0">
              <a:buFont typeface="Arial" panose="020B0604020202020204" pitchFamily="34" charset="0"/>
              <a:buNone/>
            </a:pPr>
            <a:b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Importing data</a:t>
            </a:r>
          </a:p>
          <a:p>
            <a:pPr lvl="1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Producing storm tracks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600CD1-1ECC-469B-99DA-74F61AB59F5E}"/>
              </a:ext>
            </a:extLst>
          </p:cNvPr>
          <p:cNvSpPr/>
          <p:nvPr/>
        </p:nvSpPr>
        <p:spPr>
          <a:xfrm>
            <a:off x="2497429" y="1690688"/>
            <a:ext cx="2684477" cy="1048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Data Acquisition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C7536B-2708-4B8A-BD1C-1D1AF42F6716}"/>
              </a:ext>
            </a:extLst>
          </p:cNvPr>
          <p:cNvSpPr/>
          <p:nvPr/>
        </p:nvSpPr>
        <p:spPr>
          <a:xfrm>
            <a:off x="2497429" y="3101437"/>
            <a:ext cx="2684477" cy="1048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Data Verification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65268B-5511-405A-AD05-B0C2C0C48459}"/>
              </a:ext>
            </a:extLst>
          </p:cNvPr>
          <p:cNvSpPr/>
          <p:nvPr/>
        </p:nvSpPr>
        <p:spPr>
          <a:xfrm>
            <a:off x="2497429" y="4512186"/>
            <a:ext cx="2684477" cy="1048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Data Analysis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5289DE-04A1-4055-84C1-2D400C3E62BB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3839668" y="2739312"/>
            <a:ext cx="0" cy="3621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BB0F62-5DE3-4C31-8BD9-14204F850DAA}"/>
              </a:ext>
            </a:extLst>
          </p:cNvPr>
          <p:cNvCxnSpPr/>
          <p:nvPr/>
        </p:nvCxnSpPr>
        <p:spPr>
          <a:xfrm>
            <a:off x="3832677" y="4150061"/>
            <a:ext cx="0" cy="3621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9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BD3D9AA-8631-4039-8576-C523C74981A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Data Acquisition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Arizona NASA Vertical No Text">
            <a:extLst>
              <a:ext uri="{FF2B5EF4-FFF2-40B4-BE49-F238E27FC236}">
                <a16:creationId xmlns:a16="http://schemas.microsoft.com/office/drawing/2014/main" id="{41181728-9119-4BE2-AF97-161FE9891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132" y="5581841"/>
            <a:ext cx="838200" cy="11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59417CC-D34E-4EFB-A98B-B0E92A11CBC4}"/>
              </a:ext>
            </a:extLst>
          </p:cNvPr>
          <p:cNvSpPr/>
          <p:nvPr/>
        </p:nvSpPr>
        <p:spPr>
          <a:xfrm>
            <a:off x="7412523" y="1971157"/>
            <a:ext cx="1978253" cy="1978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81607D-26CE-47D5-B3A4-EC391589BCA8}"/>
              </a:ext>
            </a:extLst>
          </p:cNvPr>
          <p:cNvSpPr/>
          <p:nvPr/>
        </p:nvSpPr>
        <p:spPr>
          <a:xfrm>
            <a:off x="7627491" y="2138937"/>
            <a:ext cx="1978253" cy="1978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0F3E5D-70F9-4ECB-AAC9-80F7793CD04A}"/>
              </a:ext>
            </a:extLst>
          </p:cNvPr>
          <p:cNvSpPr/>
          <p:nvPr/>
        </p:nvSpPr>
        <p:spPr>
          <a:xfrm>
            <a:off x="7842459" y="2306717"/>
            <a:ext cx="1978253" cy="1978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D77A6D-9808-468F-BA6E-CB7CDFBC2C30}"/>
              </a:ext>
            </a:extLst>
          </p:cNvPr>
          <p:cNvSpPr/>
          <p:nvPr/>
        </p:nvSpPr>
        <p:spPr>
          <a:xfrm>
            <a:off x="8057427" y="2474497"/>
            <a:ext cx="1978253" cy="1978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222EE87F-CFA3-4D43-852A-A08EABA48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27" y="2474498"/>
            <a:ext cx="1978253" cy="19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Brace 26">
            <a:extLst>
              <a:ext uri="{FF2B5EF4-FFF2-40B4-BE49-F238E27FC236}">
                <a16:creationId xmlns:a16="http://schemas.microsoft.com/office/drawing/2014/main" id="{04133C23-2FF3-4422-9A06-8C3D4A421B36}"/>
              </a:ext>
            </a:extLst>
          </p:cNvPr>
          <p:cNvSpPr/>
          <p:nvPr/>
        </p:nvSpPr>
        <p:spPr>
          <a:xfrm rot="7675338">
            <a:off x="7409415" y="4008313"/>
            <a:ext cx="204954" cy="8824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1814F-245C-4D90-8E72-40B752F1194D}"/>
              </a:ext>
            </a:extLst>
          </p:cNvPr>
          <p:cNvSpPr txBox="1"/>
          <p:nvPr/>
        </p:nvSpPr>
        <p:spPr>
          <a:xfrm>
            <a:off x="6120663" y="4536036"/>
            <a:ext cx="142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 minutes)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E7E3CADF-BF9B-45D1-B35E-B14D2C3BF83F}"/>
              </a:ext>
            </a:extLst>
          </p:cNvPr>
          <p:cNvSpPr/>
          <p:nvPr/>
        </p:nvSpPr>
        <p:spPr>
          <a:xfrm rot="5400000">
            <a:off x="8944068" y="3757931"/>
            <a:ext cx="204956" cy="19782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86101D5F-4993-4D6E-925B-E7EE8E9EC3E4}"/>
              </a:ext>
            </a:extLst>
          </p:cNvPr>
          <p:cNvSpPr/>
          <p:nvPr/>
        </p:nvSpPr>
        <p:spPr>
          <a:xfrm>
            <a:off x="10226825" y="2474497"/>
            <a:ext cx="204954" cy="19782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2601E-030E-4945-BA29-15411CEFD5E8}"/>
              </a:ext>
            </a:extLst>
          </p:cNvPr>
          <p:cNvSpPr txBox="1"/>
          <p:nvPr/>
        </p:nvSpPr>
        <p:spPr>
          <a:xfrm>
            <a:off x="8560238" y="4833086"/>
            <a:ext cx="97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(500m)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F6C9D5-1232-4962-827F-FEF6C085D446}"/>
              </a:ext>
            </a:extLst>
          </p:cNvPr>
          <p:cNvSpPr txBox="1"/>
          <p:nvPr/>
        </p:nvSpPr>
        <p:spPr>
          <a:xfrm>
            <a:off x="10347356" y="3289811"/>
            <a:ext cx="97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(500m)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0E2E3C-603D-4D71-A797-DA6EA5104562}"/>
              </a:ext>
            </a:extLst>
          </p:cNvPr>
          <p:cNvSpPr txBox="1"/>
          <p:nvPr/>
        </p:nvSpPr>
        <p:spPr>
          <a:xfrm>
            <a:off x="7412523" y="5531647"/>
            <a:ext cx="308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Franch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2020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D5FA19-164B-4874-9E23-62DDB4797DB0}"/>
              </a:ext>
            </a:extLst>
          </p:cNvPr>
          <p:cNvSpPr txBox="1"/>
          <p:nvPr/>
        </p:nvSpPr>
        <p:spPr>
          <a:xfrm>
            <a:off x="6659858" y="1526311"/>
            <a:ext cx="417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Decibels of Reflectivity (dBZ) Plotted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5A8949A-6068-491A-BA71-787EF6AE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530" y="2370283"/>
            <a:ext cx="52578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TAASRAD19 Dataset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900,000 timesteps over 9 years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Covers a 240km diameter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6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E211-EB55-439A-BB61-330F1BFA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Data Quality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CB072-129A-4ADB-B6A8-1FC26540EF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870" y="2506662"/>
                <a:ext cx="3973497" cy="4351338"/>
              </a:xfrm>
            </p:spPr>
            <p:txBody>
              <a:bodyPr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Terrain Mask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Conversion to Lat/Lon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Rainfall Rate Calculation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6CB072-129A-4ADB-B6A8-1FC26540EF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870" y="2506662"/>
                <a:ext cx="3973497" cy="4351338"/>
              </a:xfrm>
              <a:blipFill>
                <a:blip r:embed="rId3"/>
                <a:stretch>
                  <a:fillRect l="-2761" t="-2381" r="-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Arizona NASA Vertical No Text">
            <a:extLst>
              <a:ext uri="{FF2B5EF4-FFF2-40B4-BE49-F238E27FC236}">
                <a16:creationId xmlns:a16="http://schemas.microsoft.com/office/drawing/2014/main" id="{EA4FCEA5-D8A7-4664-8877-94F4FC8C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132" y="5581841"/>
            <a:ext cx="838200" cy="11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50E614-9974-4D13-958D-CFCE5FB6C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85" y="4074148"/>
            <a:ext cx="2418727" cy="2418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0B8FDD-959D-47EE-8760-E6C911415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73" y="1424262"/>
            <a:ext cx="2585553" cy="25855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630FED-DBCB-4849-A113-DC5A816784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32" y="1424262"/>
            <a:ext cx="2585553" cy="2585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FD5A70-4D06-4C90-825F-23D2D82F745C}"/>
              </a:ext>
            </a:extLst>
          </p:cNvPr>
          <p:cNvSpPr txBox="1"/>
          <p:nvPr/>
        </p:nvSpPr>
        <p:spPr>
          <a:xfrm>
            <a:off x="7674228" y="4497665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Franch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2020</a:t>
            </a:r>
          </a:p>
        </p:txBody>
      </p:sp>
    </p:spTree>
    <p:extLst>
      <p:ext uri="{BB962C8B-B14F-4D97-AF65-F5344CB8AC3E}">
        <p14:creationId xmlns:p14="http://schemas.microsoft.com/office/powerpoint/2010/main" val="366435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E211-EB55-439A-BB61-330F1BFA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CB072-129A-4ADB-B6A8-1FC26540E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818974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Importing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Producing Storm Tracks</a:t>
            </a:r>
          </a:p>
        </p:txBody>
      </p:sp>
      <p:pic>
        <p:nvPicPr>
          <p:cNvPr id="5" name="Picture 2" descr="Arizona NASA Vertical No Text">
            <a:extLst>
              <a:ext uri="{FF2B5EF4-FFF2-40B4-BE49-F238E27FC236}">
                <a16:creationId xmlns:a16="http://schemas.microsoft.com/office/drawing/2014/main" id="{EA4FCEA5-D8A7-4664-8877-94F4FC8C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132" y="5581841"/>
            <a:ext cx="838200" cy="11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A8AD3F-3C7D-4F67-B8B8-63FBC290C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64638"/>
            <a:ext cx="4135774" cy="2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52D218-718F-49D6-89CE-7BE94679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872" y="3364638"/>
            <a:ext cx="4135772" cy="28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FB9B83-D09D-482E-827B-8ADC7AE49FA5}"/>
              </a:ext>
            </a:extLst>
          </p:cNvPr>
          <p:cNvSpPr txBox="1"/>
          <p:nvPr/>
        </p:nvSpPr>
        <p:spPr>
          <a:xfrm>
            <a:off x="9557537" y="3364638"/>
            <a:ext cx="2533795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Source: Penn State</a:t>
            </a:r>
          </a:p>
          <a:p>
            <a:pPr algn="ctr"/>
            <a:r>
              <a:rPr lang="en-US" dirty="0"/>
              <a:t>Dept. of Meteorology and Atmospheric Science</a:t>
            </a:r>
          </a:p>
        </p:txBody>
      </p:sp>
    </p:spTree>
    <p:extLst>
      <p:ext uri="{BB962C8B-B14F-4D97-AF65-F5344CB8AC3E}">
        <p14:creationId xmlns:p14="http://schemas.microsoft.com/office/powerpoint/2010/main" val="417637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494C23-A7EB-43E5-A122-96FF897E0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58618"/>
            <a:ext cx="4115540" cy="3339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240A0-4A18-4721-9CBF-4149FE486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533" y="1565185"/>
            <a:ext cx="3666270" cy="3362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830E56-44BA-4B28-AC16-F1D2110B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Expected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0F342-C559-42C5-A71A-A70659729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1836" y="1458618"/>
            <a:ext cx="3397738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Correlating cells across timesteps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Density maps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Arizona NASA Vertical No Text">
            <a:extLst>
              <a:ext uri="{FF2B5EF4-FFF2-40B4-BE49-F238E27FC236}">
                <a16:creationId xmlns:a16="http://schemas.microsoft.com/office/drawing/2014/main" id="{F82A8E25-BFF7-4BB8-9BC1-A6418284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132" y="5581841"/>
            <a:ext cx="838200" cy="11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0160D-A2DB-460F-9DB0-1F7159B07101}"/>
              </a:ext>
            </a:extLst>
          </p:cNvPr>
          <p:cNvSpPr txBox="1"/>
          <p:nvPr/>
        </p:nvSpPr>
        <p:spPr>
          <a:xfrm>
            <a:off x="838200" y="4810464"/>
            <a:ext cx="254273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Source: James et al.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581E8-ADA2-4B81-9B24-FC10B386AB39}"/>
              </a:ext>
            </a:extLst>
          </p:cNvPr>
          <p:cNvSpPr txBox="1"/>
          <p:nvPr/>
        </p:nvSpPr>
        <p:spPr>
          <a:xfrm>
            <a:off x="5356497" y="4928039"/>
            <a:ext cx="2542735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Source: Adler et al. 2015</a:t>
            </a:r>
          </a:p>
        </p:txBody>
      </p:sp>
    </p:spTree>
    <p:extLst>
      <p:ext uri="{BB962C8B-B14F-4D97-AF65-F5344CB8AC3E}">
        <p14:creationId xmlns:p14="http://schemas.microsoft.com/office/powerpoint/2010/main" val="481397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8209-5D89-4421-BBEF-42BFA02A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D7033-DB25-4DC1-A8BB-B1E278253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Plot initiation frequency, time, and area.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predictors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Windshear, wind direction and speed, and instability.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why, where, and when storms are more likely.</a:t>
            </a:r>
          </a:p>
        </p:txBody>
      </p:sp>
      <p:pic>
        <p:nvPicPr>
          <p:cNvPr id="5" name="Picture 2" descr="Arizona NASA Vertical No Text">
            <a:extLst>
              <a:ext uri="{FF2B5EF4-FFF2-40B4-BE49-F238E27FC236}">
                <a16:creationId xmlns:a16="http://schemas.microsoft.com/office/drawing/2014/main" id="{CC844892-D28F-46F0-A921-EED9539C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132" y="5581841"/>
            <a:ext cx="838200" cy="11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8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6857B-3E66-4C58-9AC5-B63ADDA2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468E2-66A4-4946-95D1-51E877D18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James, C. N., G. T. Graeler, C. J. Humphreys, J. S. Park, R. Schroeder, M. L. Kaplan, M. R. Sinclair, and A. A. Taylor: 2022. A fine-scale convective climatology for the Southwest. 19th Conf. on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Mesocale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Processes, Houston, TX, Amer. Meteor. Soc.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Feldmann, M., U.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Gabella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A. Berne, 2021: A characterization of Alpine mesocyclone occurrence. Weather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2, 1225-1244. https://doi.org/10.5194/wcd-2-1225-2021</a:t>
            </a:r>
          </a:p>
          <a:p>
            <a:pPr marL="0" indent="0">
              <a:buNone/>
            </a:pP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G., V. Maggio, L.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Coviello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Pendesini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Jurman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C.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Furlanello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2020. TAASRAD19, a high-resolution weather radar reflectivity dataset for precipitation nowcasting. Scientific Data, 7, 234(2020).https://doi.org/10.1038/s41597-020-0574-8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Adler, S., B.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Chimani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Drechsel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Haslinger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Hiebl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V. Meyer, G. Resch, J. Rudolph, J.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Vergeiner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Zingerle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Marigo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Fischer, and B.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2015.Il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climadel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Tirolo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-Alto Adige –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Bellunese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Padova, Italy: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Autonomadi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Bolzano,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Agenzia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Regionaleper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Prevenzionee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Veneto.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appreciate technical assistance from Monika Feldmann with </a:t>
            </a:r>
            <a:r>
              <a:rPr lang="en-US" sz="1800" b="0" i="0" u="none" strike="noStrike" baseline="0" dirty="0" err="1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MeteoSwiss</a:t>
            </a:r>
            <a:r>
              <a:rPr lang="en-US" sz="1800" b="0" i="0" u="none" strike="noStrike" baseline="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Carter Humphreys with the National Weather Service. 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i="0" u="none" strike="noStrike" baseline="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special thanks to the NASA Space Grant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Arizona NASA Vertical No Text">
            <a:extLst>
              <a:ext uri="{FF2B5EF4-FFF2-40B4-BE49-F238E27FC236}">
                <a16:creationId xmlns:a16="http://schemas.microsoft.com/office/drawing/2014/main" id="{C247E7EB-2E78-4DD0-814E-D01657E8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132" y="5581841"/>
            <a:ext cx="838200" cy="11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2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838</Words>
  <Application>Microsoft Office PowerPoint</Application>
  <PresentationFormat>Widescreen</PresentationFormat>
  <Paragraphs>102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A Climatological Analysis of Convection in the Trentino Region of the Italian Alps</vt:lpstr>
      <vt:lpstr>Problem and Objectives</vt:lpstr>
      <vt:lpstr>Data Handling (3 Phases)</vt:lpstr>
      <vt:lpstr>PowerPoint Presentation</vt:lpstr>
      <vt:lpstr>Data Quality</vt:lpstr>
      <vt:lpstr>Data Analysis</vt:lpstr>
      <vt:lpstr>Expected Results</vt:lpstr>
      <vt:lpstr>Future Directions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Climatological Analysis of Convection in the Trentino Region of the Italian Alps</dc:title>
  <dc:creator>Macfarlane, Jackson T.</dc:creator>
  <cp:lastModifiedBy>Coe, Michelle A - (macoe)</cp:lastModifiedBy>
  <cp:revision>7</cp:revision>
  <dcterms:created xsi:type="dcterms:W3CDTF">2022-04-08T19:11:50Z</dcterms:created>
  <dcterms:modified xsi:type="dcterms:W3CDTF">2022-04-13T14:58:13Z</dcterms:modified>
</cp:coreProperties>
</file>